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0300A"/>
    <a:srgbClr val="CC00CC"/>
    <a:srgbClr val="990099"/>
    <a:srgbClr val="C0C0C0"/>
    <a:srgbClr val="33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6345DF1-18A1-42A4-95D3-B23A650845A9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B3612E9-3D06-4EB2-A5F0-AD4FD7E532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_HNnyPpWlSQ&amp;feature=related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youtube.com/watch?v=cMAGpOL8GyA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38200"/>
            <a:ext cx="6480048" cy="230124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Connections between Physics and Math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05200"/>
            <a:ext cx="7010400" cy="1752600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sz="3200" dirty="0" smtClean="0"/>
              <a:t>Simplification and Conversion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3200" dirty="0" smtClean="0"/>
              <a:t>Application of functions in formulas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autolog.IS12.025\Local Settings\Temporary Internet Files\Content.IE5\EQMZQ0PX\MP90044802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2" y="-1143001"/>
            <a:ext cx="6857999" cy="9144001"/>
          </a:xfrm>
          <a:prstGeom prst="rect">
            <a:avLst/>
          </a:prstGeom>
          <a:noFill/>
        </p:spPr>
      </p:pic>
      <p:pic>
        <p:nvPicPr>
          <p:cNvPr id="2051" name="Picture 3" descr="C:\Documents and Settings\autolog.IS12.025\Local Settings\Temporary Internet Files\Content.IE5\I09J8UG9\MP90044867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C:\Documents and Settings\autolog.IS12.025\Local Settings\Temporary Internet Files\Content.IE5\EQMZQ0PX\MP90044802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1" y="-1143000"/>
            <a:ext cx="6858000" cy="9144000"/>
          </a:xfrm>
          <a:prstGeom prst="rect">
            <a:avLst/>
          </a:prstGeom>
          <a:noFill/>
        </p:spPr>
      </p:pic>
      <p:pic>
        <p:nvPicPr>
          <p:cNvPr id="2054" name="Picture 6" descr="C:\Documents and Settings\autolog.IS12.025\Local Settings\Temporary Internet Files\Content.IE5\XCHPSTRY\MP90044801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143000" y="-1142998"/>
            <a:ext cx="6858001" cy="9144002"/>
          </a:xfrm>
          <a:prstGeom prst="rect">
            <a:avLst/>
          </a:prstGeom>
          <a:noFill/>
        </p:spPr>
      </p:pic>
      <p:pic>
        <p:nvPicPr>
          <p:cNvPr id="2055" name="Picture 7" descr="C:\Documents and Settings\autolog.IS12.025\Local Settings\Temporary Internet Files\Content.IE5\SCYFH36R\MP900448023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Sweet Success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953000"/>
          </a:xfrm>
        </p:spPr>
        <p:txBody>
          <a:bodyPr>
            <a:normAutofit/>
          </a:bodyPr>
          <a:lstStyle/>
          <a:p>
            <a:endParaRPr lang="en-US" sz="2400" dirty="0" smtClean="0">
              <a:hlinkClick r:id="rId6"/>
            </a:endParaRPr>
          </a:p>
          <a:p>
            <a:endParaRPr lang="en-US" sz="2400" dirty="0" smtClean="0">
              <a:hlinkClick r:id="rId6"/>
            </a:endParaRPr>
          </a:p>
          <a:p>
            <a:endParaRPr lang="en-US" sz="2400" dirty="0" smtClean="0">
              <a:hlinkClick r:id="rId6"/>
            </a:endParaRPr>
          </a:p>
          <a:p>
            <a:endParaRPr lang="en-US" sz="2400" dirty="0" smtClean="0">
              <a:hlinkClick r:id="rId6"/>
            </a:endParaRPr>
          </a:p>
          <a:p>
            <a:endParaRPr lang="en-US" sz="2400" dirty="0" smtClean="0">
              <a:hlinkClick r:id="rId6"/>
            </a:endParaRPr>
          </a:p>
          <a:p>
            <a:endParaRPr lang="en-US" sz="2400" dirty="0" smtClean="0">
              <a:hlinkClick r:id="rId6"/>
            </a:endParaRPr>
          </a:p>
          <a:p>
            <a:endParaRPr lang="en-US" sz="2400" dirty="0" smtClean="0">
              <a:hlinkClick r:id="rId6"/>
            </a:endParaRPr>
          </a:p>
          <a:p>
            <a:endParaRPr lang="en-US" sz="2400" dirty="0" smtClean="0">
              <a:hlinkClick r:id="rId6"/>
            </a:endParaRPr>
          </a:p>
          <a:p>
            <a:endParaRPr lang="en-US" sz="2400" dirty="0" smtClean="0">
              <a:hlinkClick r:id="rId6"/>
            </a:endParaRPr>
          </a:p>
          <a:p>
            <a:r>
              <a:rPr lang="en-US" sz="2400" dirty="0" smtClean="0">
                <a:hlinkClick r:id="rId6"/>
              </a:rPr>
              <a:t>http</a:t>
            </a:r>
            <a:r>
              <a:rPr lang="en-US" sz="2400" dirty="0" smtClean="0">
                <a:hlinkClick r:id="rId6"/>
              </a:rPr>
              <a:t>://www.youtube.com/watch?v=_HNnyPpWlSQ&amp;feature=related</a:t>
            </a:r>
            <a:endParaRPr lang="en-US" sz="2400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95400" y="12954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0300A"/>
                </a:solidFill>
              </a:rPr>
              <a:t>With your newly obtained prowess in math you can successfully launch yourself into outer space.</a:t>
            </a:r>
            <a:endParaRPr lang="en-US" dirty="0">
              <a:solidFill>
                <a:srgbClr val="F0300A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5181600"/>
            <a:ext cx="441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Click here to watch video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0010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Simplifying and Converting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C0C0"/>
                </a:solidFill>
              </a:rPr>
              <a:t>for transition of units a conversion unit is needed</a:t>
            </a:r>
          </a:p>
          <a:p>
            <a:r>
              <a:rPr lang="en-US" dirty="0" smtClean="0">
                <a:solidFill>
                  <a:srgbClr val="C0C0C0"/>
                </a:solidFill>
              </a:rPr>
              <a:t>the conversion factor allows units to be cancelled </a:t>
            </a:r>
            <a:r>
              <a:rPr lang="en-US" dirty="0" smtClean="0">
                <a:solidFill>
                  <a:srgbClr val="C0C0C0"/>
                </a:solidFill>
              </a:rPr>
              <a:t>out through simplification</a:t>
            </a:r>
            <a:endParaRPr lang="en-US" dirty="0" smtClean="0">
              <a:solidFill>
                <a:srgbClr val="C0C0C0"/>
              </a:solidFill>
            </a:endParaRPr>
          </a:p>
          <a:p>
            <a:r>
              <a:rPr lang="en-US" dirty="0" smtClean="0">
                <a:solidFill>
                  <a:srgbClr val="C0C0C0"/>
                </a:solidFill>
              </a:rPr>
              <a:t>the end </a:t>
            </a:r>
            <a:r>
              <a:rPr lang="en-US" dirty="0" smtClean="0">
                <a:solidFill>
                  <a:srgbClr val="C0C0C0"/>
                </a:solidFill>
              </a:rPr>
              <a:t>product is </a:t>
            </a:r>
            <a:r>
              <a:rPr lang="en-US" smtClean="0">
                <a:solidFill>
                  <a:srgbClr val="C0C0C0"/>
                </a:solidFill>
              </a:rPr>
              <a:t>in </a:t>
            </a:r>
            <a:r>
              <a:rPr lang="en-US" smtClean="0">
                <a:solidFill>
                  <a:srgbClr val="C0C0C0"/>
                </a:solidFill>
              </a:rPr>
              <a:t>the</a:t>
            </a:r>
            <a:r>
              <a:rPr lang="en-US" smtClean="0">
                <a:solidFill>
                  <a:srgbClr val="C0C0C0"/>
                </a:solidFill>
              </a:rPr>
              <a:t> </a:t>
            </a:r>
            <a:r>
              <a:rPr lang="en-US" smtClean="0">
                <a:solidFill>
                  <a:srgbClr val="C0C0C0"/>
                </a:solidFill>
              </a:rPr>
              <a:t>left over </a:t>
            </a:r>
            <a:r>
              <a:rPr lang="en-US" dirty="0" smtClean="0">
                <a:solidFill>
                  <a:srgbClr val="C0C0C0"/>
                </a:solidFill>
              </a:rPr>
              <a:t>units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Simplifying and Converting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6600"/>
                </a:solidFill>
              </a:rPr>
              <a:t>The reason this works is because the conversion factor is equal to </a:t>
            </a:r>
            <a:r>
              <a:rPr lang="en-US" dirty="0" smtClean="0">
                <a:solidFill>
                  <a:srgbClr val="FF0000"/>
                </a:solidFill>
              </a:rPr>
              <a:t>one</a:t>
            </a:r>
            <a:r>
              <a:rPr lang="en-US" dirty="0" smtClean="0"/>
              <a:t>.</a:t>
            </a:r>
          </a:p>
          <a:p>
            <a:r>
              <a:rPr lang="en-US" dirty="0" smtClean="0"/>
              <a:t>For example:</a:t>
            </a:r>
            <a:endParaRPr lang="en-US" dirty="0" smtClean="0"/>
          </a:p>
          <a:p>
            <a:r>
              <a:rPr lang="en-US" dirty="0" smtClean="0"/>
              <a:t>Km          m</a:t>
            </a:r>
          </a:p>
          <a:p>
            <a:r>
              <a:rPr lang="en-US" u="sng" dirty="0" smtClean="0"/>
              <a:t>3km</a:t>
            </a:r>
            <a:r>
              <a:rPr lang="en-US" dirty="0" smtClean="0"/>
              <a:t>  x  </a:t>
            </a:r>
            <a:r>
              <a:rPr lang="en-US" u="sng" dirty="0" smtClean="0"/>
              <a:t>1000m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1          1km</a:t>
            </a:r>
          </a:p>
          <a:p>
            <a:pPr>
              <a:buNone/>
            </a:pPr>
            <a:r>
              <a:rPr lang="en-US" u="sng" dirty="0" smtClean="0"/>
              <a:t>        </a:t>
            </a:r>
            <a:endParaRPr lang="en-US" u="sng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752600" y="3429000"/>
            <a:ext cx="6096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143000" y="3886200"/>
            <a:ext cx="6096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667000" y="4419600"/>
            <a:ext cx="5334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10000" y="3733800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=   </a:t>
            </a:r>
            <a:r>
              <a:rPr lang="en-US" sz="3200" dirty="0" smtClean="0">
                <a:solidFill>
                  <a:srgbClr val="3366FF"/>
                </a:solidFill>
              </a:rPr>
              <a:t>3000m</a:t>
            </a:r>
            <a:endParaRPr lang="en-US" sz="32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 Conversion 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When dealing with derived units more than one conversion factor is required.</a:t>
            </a:r>
          </a:p>
          <a:p>
            <a:r>
              <a:rPr lang="en-US" dirty="0" smtClean="0"/>
              <a:t>For example:</a:t>
            </a:r>
            <a:endParaRPr lang="en-US" dirty="0" smtClean="0"/>
          </a:p>
          <a:p>
            <a:r>
              <a:rPr lang="en-US" dirty="0" smtClean="0"/>
              <a:t>mi/h         f/s</a:t>
            </a:r>
          </a:p>
          <a:p>
            <a:endParaRPr lang="en-US" dirty="0" smtClean="0"/>
          </a:p>
          <a:p>
            <a:r>
              <a:rPr lang="en-US" u="sng" dirty="0" smtClean="0"/>
              <a:t>35 mi</a:t>
            </a:r>
            <a:r>
              <a:rPr lang="en-US" dirty="0" smtClean="0"/>
              <a:t>   x   </a:t>
            </a:r>
            <a:r>
              <a:rPr lang="en-US" u="sng" dirty="0" smtClean="0"/>
              <a:t>1h</a:t>
            </a:r>
            <a:r>
              <a:rPr lang="en-US" dirty="0" smtClean="0"/>
              <a:t>   x   </a:t>
            </a:r>
            <a:r>
              <a:rPr lang="en-US" u="sng" dirty="0" smtClean="0"/>
              <a:t>1min</a:t>
            </a:r>
            <a:r>
              <a:rPr lang="en-US" dirty="0" smtClean="0"/>
              <a:t>   x   </a:t>
            </a:r>
            <a:r>
              <a:rPr lang="en-US" u="sng" dirty="0" smtClean="0"/>
              <a:t>5280ft</a:t>
            </a:r>
            <a:r>
              <a:rPr lang="en-US" dirty="0" smtClean="0"/>
              <a:t>             </a:t>
            </a:r>
          </a:p>
          <a:p>
            <a:pPr>
              <a:buNone/>
            </a:pPr>
            <a:r>
              <a:rPr lang="en-US" dirty="0" smtClean="0"/>
              <a:t>      1h       60min     60sec        1mi              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0" y="4267200"/>
            <a:ext cx="2286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=</a:t>
            </a:r>
            <a:r>
              <a:rPr lang="en-US" sz="3200" dirty="0" smtClean="0">
                <a:solidFill>
                  <a:srgbClr val="3366FF"/>
                </a:solidFill>
              </a:rPr>
              <a:t>  51.3 f/s</a:t>
            </a:r>
            <a:endParaRPr lang="en-US" sz="2400" dirty="0" smtClean="0">
              <a:solidFill>
                <a:srgbClr val="3366FF"/>
              </a:solidFill>
            </a:endParaRPr>
          </a:p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4495800"/>
            <a:ext cx="4572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895600" y="449580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95400" y="5029200"/>
            <a:ext cx="3810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943600" y="5029200"/>
            <a:ext cx="5334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91000" y="4419600"/>
            <a:ext cx="6096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819400" y="5029200"/>
            <a:ext cx="6096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828800" y="3429000"/>
            <a:ext cx="6096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Functions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4676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 function’s purpose is to substitute a numerical value for a variable.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For example: 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F(6) = x + 2              6 + 2 = 8           </a:t>
            </a:r>
          </a:p>
          <a:p>
            <a:pPr>
              <a:buNone/>
            </a:pPr>
            <a:r>
              <a:rPr lang="en-US" dirty="0" smtClean="0">
                <a:solidFill>
                  <a:srgbClr val="00B0F0"/>
                </a:solidFill>
              </a:rPr>
              <a:t>    F(6) = 8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352800" y="3505200"/>
            <a:ext cx="762000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172200" y="3505200"/>
            <a:ext cx="762000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Formulas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physics the equivalent of a function is a formula.</a:t>
            </a:r>
          </a:p>
          <a:p>
            <a:r>
              <a:rPr lang="en-US" dirty="0" smtClean="0"/>
              <a:t>Substitution             value of desired variable</a:t>
            </a:r>
          </a:p>
          <a:p>
            <a:r>
              <a:rPr lang="en-US" dirty="0" smtClean="0"/>
              <a:t>v = </a:t>
            </a:r>
            <a:r>
              <a:rPr lang="en-US" dirty="0" smtClean="0"/>
              <a:t>x/t (velocity = distance/time)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6600"/>
                </a:solidFill>
              </a:rPr>
              <a:t>x = 20ft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 = 2s</a:t>
            </a:r>
            <a:r>
              <a:rPr lang="en-US" dirty="0" smtClean="0"/>
              <a:t>	</a:t>
            </a:r>
            <a:endParaRPr lang="en-US" dirty="0" smtClean="0">
              <a:solidFill>
                <a:srgbClr val="FF6600"/>
              </a:solidFill>
            </a:endParaRPr>
          </a:p>
          <a:p>
            <a:r>
              <a:rPr lang="en-US" dirty="0" smtClean="0">
                <a:solidFill>
                  <a:srgbClr val="3366FF"/>
                </a:solidFill>
              </a:rPr>
              <a:t>v</a:t>
            </a:r>
            <a:r>
              <a:rPr lang="en-US" dirty="0" smtClean="0"/>
              <a:t> = </a:t>
            </a:r>
            <a:r>
              <a:rPr lang="en-US" dirty="0" smtClean="0">
                <a:solidFill>
                  <a:srgbClr val="FF6600"/>
                </a:solidFill>
              </a:rPr>
              <a:t>20ft</a:t>
            </a:r>
            <a:r>
              <a:rPr lang="en-US" dirty="0" smtClean="0"/>
              <a:t>/</a:t>
            </a:r>
            <a:r>
              <a:rPr lang="en-US" dirty="0" smtClean="0">
                <a:solidFill>
                  <a:srgbClr val="FF0000"/>
                </a:solidFill>
              </a:rPr>
              <a:t>2s</a:t>
            </a:r>
            <a:r>
              <a:rPr lang="en-US" dirty="0" smtClean="0"/>
              <a:t>           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v 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3366FF"/>
                </a:solidFill>
              </a:rPr>
              <a:t> 10ft/s</a:t>
            </a:r>
            <a:r>
              <a:rPr lang="en-US" dirty="0" smtClean="0"/>
              <a:t>                                   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276600" y="2743200"/>
            <a:ext cx="762000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Formulas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CC00CC"/>
                </a:solidFill>
              </a:rPr>
              <a:t>Linear programming – 2 variables</a:t>
            </a:r>
          </a:p>
          <a:p>
            <a:endParaRPr lang="en-US" dirty="0" smtClean="0">
              <a:solidFill>
                <a:srgbClr val="CC00CC"/>
              </a:solidFill>
            </a:endParaRPr>
          </a:p>
          <a:p>
            <a:r>
              <a:rPr lang="en-US" dirty="0" smtClean="0">
                <a:solidFill>
                  <a:srgbClr val="CC00CC"/>
                </a:solidFill>
              </a:rPr>
              <a:t>f(</a:t>
            </a:r>
            <a:r>
              <a:rPr lang="en-US" dirty="0" err="1" smtClean="0">
                <a:solidFill>
                  <a:srgbClr val="CC00CC"/>
                </a:solidFill>
              </a:rPr>
              <a:t>x,y</a:t>
            </a:r>
            <a:r>
              <a:rPr lang="en-US" dirty="0" smtClean="0">
                <a:solidFill>
                  <a:srgbClr val="CC00CC"/>
                </a:solidFill>
              </a:rPr>
              <a:t>) represents the limits (coordinates)</a:t>
            </a:r>
          </a:p>
          <a:p>
            <a:pPr>
              <a:buNone/>
            </a:pPr>
            <a:endParaRPr lang="en-US" dirty="0" smtClean="0">
              <a:solidFill>
                <a:srgbClr val="CC00CC"/>
              </a:solidFill>
            </a:endParaRPr>
          </a:p>
          <a:p>
            <a:r>
              <a:rPr lang="en-US" dirty="0" smtClean="0">
                <a:solidFill>
                  <a:srgbClr val="CC00CC"/>
                </a:solidFill>
              </a:rPr>
              <a:t>substitution of coordinates into the linear function will produce the desired value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Application in Physics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physics sometimes two variables need to be replaced to find the answer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For example:</a:t>
            </a:r>
            <a:endParaRPr lang="en-US" dirty="0" smtClean="0"/>
          </a:p>
          <a:p>
            <a:r>
              <a:rPr lang="en-US" dirty="0" smtClean="0"/>
              <a:t>f = </a:t>
            </a:r>
            <a:r>
              <a:rPr lang="en-US" dirty="0" smtClean="0"/>
              <a:t>ma (force = mass x acceleration)     </a:t>
            </a:r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m  =  15192 kg</a:t>
            </a:r>
            <a:r>
              <a:rPr lang="en-US" dirty="0" smtClean="0"/>
              <a:t> </a:t>
            </a:r>
          </a:p>
          <a:p>
            <a:r>
              <a:rPr lang="en-US" dirty="0" smtClean="0">
                <a:solidFill>
                  <a:srgbClr val="FF6600"/>
                </a:solidFill>
              </a:rPr>
              <a:t>a  =  24.5 m/s/s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15,192kg</a:t>
            </a:r>
            <a:r>
              <a:rPr lang="en-US" dirty="0" smtClean="0"/>
              <a:t>  x  </a:t>
            </a:r>
            <a:r>
              <a:rPr lang="en-US" dirty="0" smtClean="0">
                <a:solidFill>
                  <a:srgbClr val="FF6600"/>
                </a:solidFill>
              </a:rPr>
              <a:t>24.5m/s/s</a:t>
            </a:r>
          </a:p>
          <a:p>
            <a:r>
              <a:rPr lang="en-US" dirty="0" smtClean="0"/>
              <a:t>thrust of rocket = </a:t>
            </a:r>
            <a:r>
              <a:rPr lang="en-US" dirty="0" smtClean="0">
                <a:solidFill>
                  <a:srgbClr val="3366FF"/>
                </a:solidFill>
              </a:rPr>
              <a:t>372,204N</a:t>
            </a:r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53000" y="4800600"/>
            <a:ext cx="3048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=  </a:t>
            </a:r>
            <a:r>
              <a:rPr lang="en-US" sz="3000" dirty="0" smtClean="0">
                <a:solidFill>
                  <a:srgbClr val="3366FF"/>
                </a:solidFill>
              </a:rPr>
              <a:t>372,204N</a:t>
            </a:r>
            <a:endParaRPr lang="en-US" sz="3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Fantastic Failure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>
              <a:solidFill>
                <a:srgbClr val="FFC000"/>
              </a:solidFill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sz="2400" dirty="0" smtClean="0">
              <a:hlinkClick r:id="rId2"/>
            </a:endParaRPr>
          </a:p>
          <a:p>
            <a:endParaRPr lang="en-US" sz="2400" dirty="0" smtClean="0">
              <a:hlinkClick r:id="rId2"/>
            </a:endParaRPr>
          </a:p>
          <a:p>
            <a:pPr>
              <a:buNone/>
            </a:pPr>
            <a:endParaRPr lang="en-US" sz="2400" dirty="0" smtClean="0">
              <a:hlinkClick r:id="rId2"/>
            </a:endParaRPr>
          </a:p>
          <a:p>
            <a:endParaRPr lang="en-US" sz="2400" dirty="0" smtClean="0">
              <a:hlinkClick r:id="rId2"/>
            </a:endParaRPr>
          </a:p>
          <a:p>
            <a:endParaRPr lang="en-US" sz="2400" dirty="0" smtClean="0">
              <a:hlinkClick r:id="rId2"/>
            </a:endParaRPr>
          </a:p>
          <a:p>
            <a:endParaRPr lang="en-US" sz="2400" dirty="0" smtClean="0">
              <a:hlinkClick r:id="rId2"/>
            </a:endParaRPr>
          </a:p>
          <a:p>
            <a:endParaRPr lang="en-US" sz="2400" dirty="0" smtClean="0">
              <a:hlinkClick r:id="rId2"/>
            </a:endParaRPr>
          </a:p>
          <a:p>
            <a:endParaRPr lang="en-US" sz="2400" dirty="0" smtClean="0">
              <a:hlinkClick r:id="rId2"/>
            </a:endParaRPr>
          </a:p>
          <a:p>
            <a:r>
              <a:rPr lang="en-US" sz="2400" dirty="0" smtClean="0">
                <a:hlinkClick r:id="rId2"/>
              </a:rPr>
              <a:t>http://www.youtube.com/watch?v=cMAGpOL8GyA</a:t>
            </a:r>
            <a:endParaRPr lang="en-US" sz="24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1219200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C000"/>
                </a:solidFill>
              </a:rPr>
              <a:t>Miscalculation leads to disaster and unhappiness…</a:t>
            </a:r>
            <a:endParaRPr lang="en-US" sz="2400" dirty="0">
              <a:solidFill>
                <a:srgbClr val="FFC000"/>
              </a:solidFill>
            </a:endParaRPr>
          </a:p>
        </p:txBody>
      </p:sp>
      <p:pic>
        <p:nvPicPr>
          <p:cNvPr id="1026" name="Picture 2" descr="C:\Documents and Settings\autolog.IS12.025\Local Settings\Temporary Internet Files\Content.IE5\EQMZQ0PX\MC90043316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981200"/>
            <a:ext cx="3124200" cy="3124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14400" y="5410200"/>
            <a:ext cx="441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Click here to watch video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258</TotalTime>
  <Words>304</Words>
  <Application>Microsoft Office PowerPoint</Application>
  <PresentationFormat>On-screen Show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Technic</vt:lpstr>
      <vt:lpstr>Connections between Physics and Math</vt:lpstr>
      <vt:lpstr>Simplifying and Converting</vt:lpstr>
      <vt:lpstr>Simplifying and Converting (Continued)</vt:lpstr>
      <vt:lpstr>  Conversion Example 2</vt:lpstr>
      <vt:lpstr>Functions </vt:lpstr>
      <vt:lpstr>Formulas</vt:lpstr>
      <vt:lpstr>Formulas (Continued)</vt:lpstr>
      <vt:lpstr>Application in Physics</vt:lpstr>
      <vt:lpstr> Fantastic Failure</vt:lpstr>
      <vt:lpstr>Sweet Success</vt:lpstr>
    </vt:vector>
  </TitlesOfParts>
  <Company>sdom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Connections between Physics and Math</dc:title>
  <dc:creator>sdom</dc:creator>
  <cp:lastModifiedBy>sdom</cp:lastModifiedBy>
  <cp:revision>46</cp:revision>
  <dcterms:created xsi:type="dcterms:W3CDTF">2010-10-14T12:59:34Z</dcterms:created>
  <dcterms:modified xsi:type="dcterms:W3CDTF">2010-11-02T17:38:10Z</dcterms:modified>
</cp:coreProperties>
</file>